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52" r:id="rId1"/>
  </p:sldMasterIdLst>
  <p:sldIdLst>
    <p:sldId id="256" r:id="rId2"/>
    <p:sldId id="266" r:id="rId3"/>
    <p:sldId id="257" r:id="rId4"/>
    <p:sldId id="258" r:id="rId5"/>
    <p:sldId id="259" r:id="rId6"/>
    <p:sldId id="269" r:id="rId7"/>
    <p:sldId id="260" r:id="rId8"/>
    <p:sldId id="261" r:id="rId9"/>
    <p:sldId id="263" r:id="rId10"/>
    <p:sldId id="265" r:id="rId11"/>
    <p:sldId id="268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79512" y="476672"/>
            <a:ext cx="8964488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err="1">
                <a:cs typeface="+mj-cs"/>
              </a:rPr>
              <a:t>Diyala</a:t>
            </a:r>
            <a:r>
              <a:rPr lang="en-US" sz="5400" b="1" dirty="0">
                <a:cs typeface="+mj-cs"/>
              </a:rPr>
              <a:t> University / College of Education for Humanities</a:t>
            </a:r>
          </a:p>
          <a:p>
            <a:pPr algn="ctr"/>
            <a:r>
              <a:rPr lang="en-US" sz="5400" b="1" dirty="0" err="1">
                <a:cs typeface="+mj-cs"/>
              </a:rPr>
              <a:t>Asst</a:t>
            </a:r>
            <a:r>
              <a:rPr lang="en-US" sz="5400" b="1" dirty="0">
                <a:cs typeface="+mj-cs"/>
              </a:rPr>
              <a:t> . Inst. </a:t>
            </a:r>
            <a:r>
              <a:rPr lang="en-US" sz="5400" b="1" dirty="0" err="1">
                <a:cs typeface="+mj-cs"/>
              </a:rPr>
              <a:t>Eman</a:t>
            </a:r>
            <a:r>
              <a:rPr lang="en-US" sz="5400" b="1" dirty="0">
                <a:cs typeface="+mj-cs"/>
              </a:rPr>
              <a:t> Ahmed Hasson</a:t>
            </a:r>
          </a:p>
          <a:p>
            <a:pPr algn="ctr"/>
            <a:r>
              <a:rPr lang="en-US" sz="5400" b="1" dirty="0">
                <a:cs typeface="+mj-cs"/>
              </a:rPr>
              <a:t>Methods of Teaching English</a:t>
            </a:r>
          </a:p>
          <a:p>
            <a:pPr algn="ctr"/>
            <a:r>
              <a:rPr lang="en-US" sz="5400" b="1" dirty="0">
                <a:cs typeface="+mj-cs"/>
              </a:rPr>
              <a:t>Second Grade</a:t>
            </a:r>
          </a:p>
          <a:p>
            <a:pPr algn="ctr"/>
            <a:r>
              <a:rPr lang="en-US" sz="5400" b="1" dirty="0" smtClean="0">
                <a:cs typeface="+mj-cs"/>
              </a:rPr>
              <a:t>The </a:t>
            </a:r>
            <a:r>
              <a:rPr lang="en-US" sz="5400" b="1" dirty="0" smtClean="0">
                <a:cs typeface="+mj-cs"/>
              </a:rPr>
              <a:t>Third </a:t>
            </a:r>
            <a:r>
              <a:rPr lang="en-US" sz="5400" b="1" dirty="0" smtClean="0">
                <a:cs typeface="+mj-cs"/>
              </a:rPr>
              <a:t>Lecture</a:t>
            </a:r>
          </a:p>
          <a:p>
            <a:pPr algn="ctr"/>
            <a:r>
              <a:rPr lang="en-US" sz="5400" b="1" smtClean="0">
                <a:cs typeface="+mj-cs"/>
              </a:rPr>
              <a:t>Observation </a:t>
            </a:r>
            <a:endParaRPr lang="en-US" sz="54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4903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51520" y="476672"/>
            <a:ext cx="8568952" cy="49552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b="1" dirty="0" smtClean="0"/>
              <a:t>How can teachers explore through a teacher journal?</a:t>
            </a:r>
          </a:p>
          <a:p>
            <a:pPr algn="l"/>
            <a:r>
              <a:rPr lang="en-US" sz="4400" dirty="0" smtClean="0"/>
              <a:t>We can explore teaching by writing in a journal . The purpose of writing in a journal is to have a place to record our observations of what goes in our own and other teachers’ classrooms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2632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xp\Desktop\best teach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893" y="764704"/>
            <a:ext cx="5549979" cy="546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74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69988"/>
            <a:ext cx="82296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22388"/>
            <a:ext cx="82296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C:\Users\exp\Desktop\one bo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21198"/>
            <a:ext cx="7316974" cy="58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650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67544" y="692696"/>
            <a:ext cx="8352928" cy="49552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dirty="0" smtClean="0"/>
              <a:t>Examples of the observation process</a:t>
            </a:r>
          </a:p>
          <a:p>
            <a:pPr algn="l"/>
            <a:r>
              <a:rPr lang="en-US" sz="4400" dirty="0" smtClean="0">
                <a:latin typeface="g_d0_f2"/>
              </a:rPr>
              <a:t>A teacher wanted to explore her praising behavior . She audio taped </a:t>
            </a:r>
            <a:r>
              <a:rPr lang="en-US" sz="4400" dirty="0">
                <a:latin typeface="g_d0_f2"/>
              </a:rPr>
              <a:t>her class of young teens with </a:t>
            </a:r>
            <a:r>
              <a:rPr lang="en-US" sz="4400" dirty="0" smtClean="0">
                <a:latin typeface="g_d0_f2"/>
              </a:rPr>
              <a:t>an open </a:t>
            </a:r>
            <a:r>
              <a:rPr lang="en-US" sz="4400" dirty="0">
                <a:latin typeface="g_d0_f2"/>
              </a:rPr>
              <a:t>mind toward discovery</a:t>
            </a:r>
            <a:r>
              <a:rPr lang="en-US" sz="2800" dirty="0">
                <a:latin typeface="g_d0_f2"/>
              </a:rPr>
              <a:t>. </a:t>
            </a:r>
            <a:endParaRPr lang="ar-IQ" sz="3600" b="1" dirty="0"/>
          </a:p>
        </p:txBody>
      </p:sp>
    </p:spTree>
    <p:extLst>
      <p:ext uri="{BB962C8B-B14F-4D97-AF65-F5344CB8AC3E}">
        <p14:creationId xmlns:p14="http://schemas.microsoft.com/office/powerpoint/2010/main" val="2441883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251520" y="404664"/>
            <a:ext cx="864096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 smtClean="0"/>
              <a:t>She discovered that she verbalized ‘very good’ quite often</a:t>
            </a:r>
            <a:r>
              <a:rPr lang="en-US" sz="2800" dirty="0" smtClean="0"/>
              <a:t>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70006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87624" y="1733751"/>
            <a:ext cx="655272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 smtClean="0"/>
              <a:t>She identified her frequent use of ‘very good’ as being ambiguous.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1151286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331640" y="1597442"/>
            <a:ext cx="597666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 smtClean="0"/>
              <a:t>As such , she implement small changes in her praising behavior.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2147184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395536" y="548680"/>
            <a:ext cx="8424936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b="1" dirty="0" smtClean="0"/>
              <a:t>Observing other teachers</a:t>
            </a:r>
          </a:p>
          <a:p>
            <a:pPr algn="l"/>
            <a:r>
              <a:rPr lang="en-US" sz="4800" dirty="0" smtClean="0"/>
              <a:t>As </a:t>
            </a:r>
            <a:r>
              <a:rPr lang="en-US" sz="4800" dirty="0" err="1"/>
              <a:t>Fanselow</a:t>
            </a:r>
            <a:r>
              <a:rPr lang="en-US" sz="4800" dirty="0"/>
              <a:t> (1988) points out, as teachers, we can </a:t>
            </a:r>
            <a:r>
              <a:rPr lang="en-US" sz="4800" dirty="0" smtClean="0"/>
              <a:t>see our </a:t>
            </a:r>
            <a:r>
              <a:rPr lang="en-US" sz="4800" dirty="0"/>
              <a:t>own teaching in the teaching of others. 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3193413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79512" y="476672"/>
            <a:ext cx="856895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b="1" dirty="0" smtClean="0"/>
              <a:t>Exploration through talk :</a:t>
            </a:r>
          </a:p>
          <a:p>
            <a:pPr algn="l"/>
            <a:r>
              <a:rPr lang="en-US" sz="4800" b="1" dirty="0" smtClean="0"/>
              <a:t>Talking about teaching can offer chances to learn about and reflect on our teaching.</a:t>
            </a:r>
          </a:p>
        </p:txBody>
      </p:sp>
    </p:spTree>
    <p:extLst>
      <p:ext uri="{BB962C8B-B14F-4D97-AF65-F5344CB8AC3E}">
        <p14:creationId xmlns:p14="http://schemas.microsoft.com/office/powerpoint/2010/main" val="333947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51520" y="620688"/>
            <a:ext cx="8568952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b="1" dirty="0"/>
              <a:t>Talking with Other Teachers about Observations</a:t>
            </a:r>
          </a:p>
          <a:p>
            <a:pPr algn="l"/>
            <a:r>
              <a:rPr lang="en-US" sz="4400" dirty="0" smtClean="0"/>
              <a:t>In </a:t>
            </a:r>
            <a:r>
              <a:rPr lang="en-US" sz="4400" dirty="0"/>
              <a:t>addition to observing teaching, talking about the teaching we observe can </a:t>
            </a:r>
            <a:r>
              <a:rPr lang="en-US" sz="4400" dirty="0" smtClean="0"/>
              <a:t>offer chances </a:t>
            </a:r>
            <a:r>
              <a:rPr lang="en-US" sz="4400" dirty="0"/>
              <a:t>to see our teaching differently</a:t>
            </a:r>
            <a:r>
              <a:rPr lang="en-US" sz="2800" dirty="0"/>
              <a:t>.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289578371"/>
      </p:ext>
    </p:extLst>
  </p:cSld>
  <p:clrMapOvr>
    <a:masterClrMapping/>
  </p:clrMapOvr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281</TotalTime>
  <Words>211</Words>
  <Application>Microsoft Office PowerPoint</Application>
  <PresentationFormat>عرض على الشاشة (3:4)‏</PresentationFormat>
  <Paragraphs>19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أفق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exp</dc:creator>
  <cp:lastModifiedBy>exp</cp:lastModifiedBy>
  <cp:revision>48</cp:revision>
  <dcterms:created xsi:type="dcterms:W3CDTF">2019-12-11T16:20:35Z</dcterms:created>
  <dcterms:modified xsi:type="dcterms:W3CDTF">2019-12-17T20:17:13Z</dcterms:modified>
</cp:coreProperties>
</file>